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71" r:id="rId2"/>
    <p:sldId id="273" r:id="rId3"/>
    <p:sldId id="274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40"/>
      <c:depthPercent val="70"/>
      <c:rAngAx val="1"/>
    </c:view3D>
    <c:sideWall>
      <c:spPr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spPr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0"/>
          <c:y val="1.945485077377156E-2"/>
          <c:w val="0.99893924990583471"/>
          <c:h val="0.765876017087388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31.12.2015</c:v>
                </c:pt>
              </c:strCache>
            </c:strRef>
          </c:tx>
          <c:dLbls>
            <c:dLbl>
              <c:idx val="0"/>
              <c:layout>
                <c:manualLayout>
                  <c:x val="1.2148823082763865E-2"/>
                  <c:y val="0.23402223411517009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Государственная пошлина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7650</c:v>
                </c:pt>
                <c:pt idx="1">
                  <c:v>664</c:v>
                </c:pt>
                <c:pt idx="2" formatCode="General">
                  <c:v>25.4</c:v>
                </c:pt>
                <c:pt idx="3" formatCode="General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 31.12.2015</c:v>
                </c:pt>
              </c:strCache>
            </c:strRef>
          </c:tx>
          <c:dLbls>
            <c:dLbl>
              <c:idx val="0"/>
              <c:layout>
                <c:manualLayout>
                  <c:x val="6.0744115413819012E-3"/>
                  <c:y val="8.6486477825171507E-2"/>
                </c:manualLayout>
              </c:layout>
              <c:showVal val="1"/>
            </c:dLbl>
            <c:dLbl>
              <c:idx val="1"/>
              <c:layout>
                <c:manualLayout>
                  <c:x val="2.4297646165527726E-2"/>
                  <c:y val="-2.543719936034459E-3"/>
                </c:manualLayout>
              </c:layout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Государственная пошлина</c:v>
                </c:pt>
                <c:pt idx="3">
                  <c:v>Прочие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8570.7000000000007</c:v>
                </c:pt>
                <c:pt idx="1">
                  <c:v>681.8</c:v>
                </c:pt>
                <c:pt idx="2">
                  <c:v>25.4</c:v>
                </c:pt>
                <c:pt idx="3">
                  <c:v>14.4</c:v>
                </c:pt>
              </c:numCache>
            </c:numRef>
          </c:val>
        </c:ser>
        <c:shape val="cylinder"/>
        <c:axId val="73593216"/>
        <c:axId val="73594752"/>
        <c:axId val="0"/>
      </c:bar3DChart>
      <c:catAx>
        <c:axId val="7359321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</c:spPr>
        <c:txPr>
          <a:bodyPr rot="-5400000" vert="horz" anchor="b" anchorCtr="0"/>
          <a:lstStyle/>
          <a:p>
            <a:pPr>
              <a:defRPr sz="1400" b="0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94752"/>
        <c:crosses val="autoZero"/>
        <c:auto val="1"/>
        <c:lblAlgn val="ctr"/>
        <c:lblOffset val="100"/>
        <c:tickLblSkip val="1"/>
      </c:catAx>
      <c:valAx>
        <c:axId val="73594752"/>
        <c:scaling>
          <c:orientation val="minMax"/>
        </c:scaling>
        <c:delete val="1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0.0" sourceLinked="1"/>
        <c:majorTickMark val="none"/>
        <c:tickLblPos val="nextTo"/>
        <c:crossAx val="73593216"/>
        <c:crosses val="autoZero"/>
        <c:crossBetween val="between"/>
      </c:valAx>
      <c:spPr>
        <a:solidFill>
          <a:srgbClr val="8064A2">
            <a:lumMod val="20000"/>
            <a:lumOff val="80000"/>
            <a:alpha val="0"/>
          </a:srgbClr>
        </a:solidFill>
        <a:ln cap="rnd" cmpd="sng">
          <a:solidFill>
            <a:schemeClr val="accent1">
              <a:lumMod val="75000"/>
            </a:schemeClr>
          </a:solidFill>
          <a:beve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slope"/>
        </a:sp3d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0.74306</cdr:x>
      <cdr:y>0.27447</cdr:y>
    </cdr:from>
    <cdr:to>
      <cdr:x>0.75167</cdr:x>
      <cdr:y>0.28888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14144" y="1370335"/>
          <a:ext cx="72005" cy="719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0.74306</cdr:x>
      <cdr:y>0.14466</cdr:y>
    </cdr:from>
    <cdr:to>
      <cdr:x>0.75167</cdr:x>
      <cdr:y>0.15907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14144" y="722263"/>
          <a:ext cx="72005" cy="719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0.79336</cdr:x>
      <cdr:y>0.61094</cdr:y>
    </cdr:from>
    <cdr:to>
      <cdr:x>0.84502</cdr:x>
      <cdr:y>0.65416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35080" y="3052936"/>
          <a:ext cx="43204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0.27447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58160" y="506239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0.76889</cdr:x>
      <cdr:y>0.11582</cdr:y>
    </cdr:from>
    <cdr:to>
      <cdr:x>0.96693</cdr:x>
      <cdr:y>0.2312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0168" y="578253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0.21678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58160" y="506239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Уточненный план на </a:t>
          </a:r>
          <a:r>
            <a:rPr lang="ru-RU" sz="1400" dirty="0" smtClean="0"/>
            <a:t>31.12.2015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0.76889</cdr:x>
      <cdr:y>0.2312</cdr:y>
    </cdr:from>
    <cdr:to>
      <cdr:x>0.93248</cdr:x>
      <cdr:y>0.38985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0168" y="1154311"/>
          <a:ext cx="1368095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Фактическое поступление на </a:t>
          </a:r>
          <a:r>
            <a:rPr lang="ru-RU" sz="1400" dirty="0" smtClean="0"/>
            <a:t>31.12.2015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07359-95BE-490E-8261-E3F594EF3FDF}" type="datetimeFigureOut">
              <a:rPr lang="ru-RU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75C627-D0EA-480E-8A5A-A4CA057B5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86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E4AA3-5956-4D72-B1D1-D5AF849FC988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2A3E-C62A-4167-98CD-02226A237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98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4DE-CDA8-4B0B-88A7-F044C1100A9A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E1D6C-E1B7-4AB7-9B79-530F06B81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1B0A-C845-4084-93A8-079059BD84EA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D1BB-B105-4F43-8113-B9E59D436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79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9F345-287B-4A20-AE2D-17AE3FCE4F3C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E0CD0-2B35-4330-A400-1868B419B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4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1AA3A-8843-4F61-90CF-DE86BFF2A946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A884-0B9A-467B-B89F-85C1C5DF2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08D9B-437B-4033-9E35-E810DF0C37B9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D9BB-96AB-43DB-8043-72D56FF70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18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CD37-4E85-42C1-AC0D-127A7FBBA149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785E-1C6E-4656-8014-A70FC440B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62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62AA-038F-44CF-9FD9-66F2CD3DE0C1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BF1FD-0DB0-4944-9568-4512F6804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29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E1847-3A03-4ADE-868E-723B5196B1DD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05A47-1E8E-43D1-AA0A-D9918485D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50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8313-309B-4E00-91BF-308338EBAD1B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E6AA-6E47-4054-BA47-83B0895C2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17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9BF2-4064-4100-AB42-1B1F4F99CE08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AFE8-EC00-4EFD-98D3-B0271FDD7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4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336B0-B5A6-473B-B653-06E32F9469D2}" type="datetimeFigureOut">
              <a:rPr lang="ru-RU" smtClean="0"/>
              <a:pPr>
                <a:defRPr/>
              </a:pPr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888C86-6210-4644-ADAD-F9966957E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0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tint val="66000"/>
                <a:satMod val="160000"/>
                <a:lumMod val="98000"/>
                <a:alpha val="7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Ин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формация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Городского поселения Приобье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  2015 год</a:t>
            </a:r>
            <a:endParaRPr lang="ru-RU" sz="2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101600" dist="38100" dir="14340000" sx="98000" sy="98000" algn="ctr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5229200"/>
            <a:ext cx="500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Финансово-экономический отдел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Администрации городского поселения Приобье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характеристики исполнения бюджета городского поселения Приобье за 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1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4133800"/>
              </p:ext>
            </p:extLst>
          </p:nvPr>
        </p:nvGraphicFramePr>
        <p:xfrm>
          <a:off x="468313" y="1584325"/>
          <a:ext cx="8208962" cy="4868864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2637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Первоначально утвержденный бюджет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72 151,5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72 151,5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Уточненный бюджет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31.12.2015 (решение Совета депутатов от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112 539,6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124 878,2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-12 338,6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Фактическое исполнение бюджета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31.12.2015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115 514,1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114 201,6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1 312,5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городского поселения Приобье за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Содержимое 3" descr="Пе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7980502"/>
              </p:ext>
            </p:extLst>
          </p:nvPr>
        </p:nvGraphicFramePr>
        <p:xfrm>
          <a:off x="603250" y="1647825"/>
          <a:ext cx="8050213" cy="4352925"/>
        </p:xfrm>
        <a:graphic>
          <a:graphicData uri="http://schemas.openxmlformats.org/presentationml/2006/ole">
            <p:oleObj spid="_x0000_s23604" name="Worksheet" r:id="rId3" imgW="8648636" imgH="467686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Исполнение налоговых доходов в бюджет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2015 год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1910872"/>
              </p:ext>
            </p:extLst>
          </p:nvPr>
        </p:nvGraphicFramePr>
        <p:xfrm>
          <a:off x="352425" y="1409700"/>
          <a:ext cx="8591550" cy="4772025"/>
        </p:xfrm>
        <a:graphic>
          <a:graphicData uri="http://schemas.openxmlformats.org/presentationml/2006/ole">
            <p:oleObj spid="_x0000_s24628" name="Worksheet" r:id="rId3" imgW="8591678" imgH="477215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 w="19050" h="101600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неналоговых доходов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8162315"/>
              </p:ext>
            </p:extLst>
          </p:nvPr>
        </p:nvGraphicFramePr>
        <p:xfrm>
          <a:off x="446088" y="1357298"/>
          <a:ext cx="8362950" cy="5334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23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городского поселения Приобье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416165217"/>
              </p:ext>
            </p:extLst>
          </p:nvPr>
        </p:nvGraphicFramePr>
        <p:xfrm>
          <a:off x="-962025" y="1214438"/>
          <a:ext cx="6416675" cy="4649787"/>
        </p:xfrm>
        <a:graphic>
          <a:graphicData uri="http://schemas.openxmlformats.org/presentationml/2006/ole">
            <p:oleObj spid="_x0000_s26727" name="Worksheet" r:id="rId3" imgW="6267450" imgH="4772025" progId="Excel.Sheet.8">
              <p:embed/>
            </p:oleObj>
          </a:graphicData>
        </a:graphic>
      </p:graphicFrame>
      <p:graphicFrame>
        <p:nvGraphicFramePr>
          <p:cNvPr id="26628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22178875"/>
              </p:ext>
            </p:extLst>
          </p:nvPr>
        </p:nvGraphicFramePr>
        <p:xfrm>
          <a:off x="4427538" y="1633538"/>
          <a:ext cx="4962525" cy="3890962"/>
        </p:xfrm>
        <a:graphic>
          <a:graphicData uri="http://schemas.openxmlformats.org/presentationml/2006/ole">
            <p:oleObj spid="_x0000_s26728" name="Лист" r:id="rId4" imgW="7105650" imgH="55721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1825</TotalTime>
  <Words>106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Лист Microsoft Office Excel 97-2003</vt:lpstr>
      <vt:lpstr>Лист</vt:lpstr>
      <vt:lpstr>Слайд 1</vt:lpstr>
      <vt:lpstr>Общие характеристики исполнения бюджета городского поселения Приобье за 2015 год</vt:lpstr>
      <vt:lpstr>Исполнение доходной части бюджета городского поселения Приобье за 2015 год (тыс.руб.)</vt:lpstr>
      <vt:lpstr>Исполнение налоговых доходов в бюджет  за  2015 год</vt:lpstr>
      <vt:lpstr>Структура неналоговых доходов за 2015 год</vt:lpstr>
      <vt:lpstr>Расходы бюджета городского поселения Приобье  за 2015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Alexandr</cp:lastModifiedBy>
  <cp:revision>176</cp:revision>
  <dcterms:modified xsi:type="dcterms:W3CDTF">2016-06-16T14:11:21Z</dcterms:modified>
</cp:coreProperties>
</file>