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8"/>
  </p:notesMasterIdLst>
  <p:sldIdLst>
    <p:sldId id="271" r:id="rId2"/>
    <p:sldId id="273" r:id="rId3"/>
    <p:sldId id="274" r:id="rId4"/>
    <p:sldId id="275" r:id="rId5"/>
    <p:sldId id="280" r:id="rId6"/>
    <p:sldId id="27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105" d="100"/>
          <a:sy n="105" d="100"/>
        </p:scale>
        <p:origin x="3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 w="165100" prst="coolSlant"/>
        </a:sp3d>
      </c:spPr>
    </c:backWall>
    <c:plotArea>
      <c:layout>
        <c:manualLayout>
          <c:layoutTarget val="inner"/>
          <c:xMode val="edge"/>
          <c:yMode val="edge"/>
          <c:x val="1.0607500941653316E-3"/>
          <c:y val="1.6488112215303642E-3"/>
          <c:w val="0.99893924990583471"/>
          <c:h val="0.697195578814458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01.07.2021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48823082763865E-2"/>
                  <c:y val="0.2340222341151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A7-4B4E-8D74-D0EEF0DDAA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6449.5</c:v>
                </c:pt>
                <c:pt idx="1">
                  <c:v>36355.199999999997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7-4B4E-8D74-D0EEF0DDAA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 на 01.07.2021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744115413819012E-3"/>
                  <c:y val="8.6486477825171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A7-4B4E-8D74-D0EEF0DDAA18}"/>
                </c:ext>
              </c:extLst>
            </c:dLbl>
            <c:dLbl>
              <c:idx val="1"/>
              <c:layout>
                <c:manualLayout>
                  <c:x val="2.4297646165527726E-2"/>
                  <c:y val="-2.543719936034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A7-4B4E-8D74-D0EEF0DDAA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Прочие неналоговые доходы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6149.9</c:v>
                </c:pt>
                <c:pt idx="1">
                  <c:v>39.1</c:v>
                </c:pt>
                <c:pt idx="2">
                  <c:v>380.6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A7-4B4E-8D74-D0EEF0DDA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307904"/>
        <c:axId val="99309440"/>
        <c:axId val="0"/>
      </c:bar3DChart>
      <c:catAx>
        <c:axId val="993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ru-RU"/>
          </a:p>
        </c:txPr>
        <c:crossAx val="99309440"/>
        <c:crosses val="autoZero"/>
        <c:auto val="1"/>
        <c:lblAlgn val="ctr"/>
        <c:lblOffset val="100"/>
        <c:noMultiLvlLbl val="0"/>
      </c:catAx>
      <c:valAx>
        <c:axId val="99309440"/>
        <c:scaling>
          <c:orientation val="minMax"/>
        </c:scaling>
        <c:delete val="1"/>
        <c:axPos val="l"/>
        <c:majorGridlines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</c:majorGridlines>
        <c:numFmt formatCode="0.0" sourceLinked="1"/>
        <c:majorTickMark val="none"/>
        <c:minorTickMark val="none"/>
        <c:tickLblPos val="nextTo"/>
        <c:crossAx val="9930790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0.74306</cdr:x>
      <cdr:y>0.27447</cdr:y>
    </cdr:from>
    <cdr:to>
      <cdr:x>0.75167</cdr:x>
      <cdr:y>0.28888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6214144" y="1370335"/>
          <a:ext cx="72005" cy="719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0.74306</cdr:x>
      <cdr:y>0.14466</cdr:y>
    </cdr:from>
    <cdr:to>
      <cdr:x>0.75167</cdr:x>
      <cdr:y>0.15907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14144" y="722263"/>
          <a:ext cx="72005" cy="7194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0.79336</cdr:x>
      <cdr:y>0.61094</cdr:y>
    </cdr:from>
    <cdr:to>
      <cdr:x>0.84502</cdr:x>
      <cdr:y>0.65416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35080" y="3052936"/>
          <a:ext cx="432048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0.27447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358160" y="506239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0.76889</cdr:x>
      <cdr:y>0.11582</cdr:y>
    </cdr:from>
    <cdr:to>
      <cdr:x>0.96693</cdr:x>
      <cdr:y>0.2312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30168" y="578253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0.76028</cdr:x>
      <cdr:y>0.1014</cdr:y>
    </cdr:from>
    <cdr:to>
      <cdr:x>0.95832</cdr:x>
      <cdr:y>0.21678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58160" y="506239"/>
          <a:ext cx="1656219" cy="57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Уточненный план на </a:t>
          </a:r>
          <a:r>
            <a:rPr lang="ru-RU" sz="1400" dirty="0" smtClean="0"/>
            <a:t>01.07.202</a:t>
          </a:r>
          <a:r>
            <a:rPr lang="en-US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0.76889</cdr:x>
      <cdr:y>0.2312</cdr:y>
    </cdr:from>
    <cdr:to>
      <cdr:x>0.93248</cdr:x>
      <cdr:y>0.38985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0168" y="1154311"/>
          <a:ext cx="1368095" cy="792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Фактическое поступление на </a:t>
          </a:r>
          <a:r>
            <a:rPr lang="ru-RU" sz="1400" dirty="0" smtClean="0"/>
            <a:t>01.07.202</a:t>
          </a:r>
          <a:r>
            <a:rPr lang="en-US" sz="1400" dirty="0" smtClean="0"/>
            <a:t>1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B07359-95BE-490E-8261-E3F594EF3FDF}" type="datetimeFigureOut">
              <a:rPr lang="ru-RU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B75C627-D0EA-480E-8A5A-A4CA057B5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68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E4AA3-5956-4D72-B1D1-D5AF849FC988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2A3E-C62A-4167-98CD-02226A237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6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A34DE-CDA8-4B0B-88A7-F044C1100A9A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E1D6C-E1B7-4AB7-9B79-530F06B81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4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71B0A-C845-4084-93A8-079059BD84EA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D1BB-B105-4F43-8113-B9E59D436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4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9F345-287B-4A20-AE2D-17AE3FCE4F3C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E0CD0-2B35-4330-A400-1868B419B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4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1AA3A-8843-4F61-90CF-DE86BFF2A946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6A884-0B9A-467B-B89F-85C1C5DF2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08D9B-437B-4033-9E35-E810DF0C37B9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BD9BB-96AB-43DB-8043-72D56FF70E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4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ECD37-4E85-42C1-AC0D-127A7FBBA149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8785E-1C6E-4656-8014-A70FC440B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662AA-038F-44CF-9FD9-66F2CD3DE0C1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BF1FD-0DB0-4944-9568-4512F6804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9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E1847-3A03-4ADE-868E-723B5196B1DD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05A47-1E8E-43D1-AA0A-D9918485D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08313-309B-4E00-91BF-308338EBAD1B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E6AA-6E47-4054-BA47-83B0895C21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1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49BF2-4064-4100-AB42-1B1F4F99CE08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AFE8-EC00-4EFD-98D3-B0271FDD7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1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B336B0-B5A6-473B-B653-06E32F9469D2}" type="datetimeFigureOut">
              <a:rPr lang="ru-RU" smtClean="0"/>
              <a:pPr>
                <a:defRPr/>
              </a:pPr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888C86-6210-4644-ADAD-F9966957E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tint val="66000"/>
                <a:satMod val="160000"/>
                <a:lumMod val="98000"/>
                <a:alpha val="7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569325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16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cs typeface="Arial"/>
              </a:rPr>
              <a:t>Ин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формация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Городского поселения Приобье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за 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</a:t>
            </a:r>
            <a:r>
              <a:rPr lang="ru-RU" sz="2000" b="1" kern="10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полугодие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</a:t>
            </a:r>
            <a:r>
              <a:rPr lang="en-US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21</a:t>
            </a:r>
            <a:r>
              <a:rPr lang="ru-RU" sz="20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101600" dist="38100" dir="14340000" sx="98000" sy="98000" algn="ctr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года</a:t>
            </a:r>
            <a:endParaRPr lang="ru-RU" sz="20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101600" dist="38100" dir="14340000" sx="98000" sy="98000" algn="ctr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0" y="0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 algn="r">
              <a:buFont typeface="Arial" pitchFamily="34" charset="0"/>
              <a:buNone/>
              <a:defRPr sz="2200" b="0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Rectangle 5"/>
          <p:cNvSpPr txBox="1">
            <a:spLocks noGrp="1" noChangeArrowheads="1"/>
          </p:cNvSpPr>
          <p:nvPr/>
        </p:nvSpPr>
        <p:spPr bwMode="auto">
          <a:xfrm>
            <a:off x="0" y="6429375"/>
            <a:ext cx="9144000" cy="4286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chemeClr val="accent5">
                  <a:lumMod val="75000"/>
                  <a:alpha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0" y="5229200"/>
            <a:ext cx="500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Финансово-экономический отдел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44583"/>
                </a:solidFill>
                <a:latin typeface="Calibri" pitchFamily="34" charset="0"/>
              </a:rPr>
              <a:t>Администрации городского поселения Приобье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характеристики исполнения бюджета городского поселения Приобье за </a:t>
            </a:r>
            <a:r>
              <a:rPr lang="en-US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ru-RU" sz="1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</a:t>
            </a:r>
            <a:endParaRPr lang="ru-RU" sz="18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388747"/>
              </p:ext>
            </p:extLst>
          </p:nvPr>
        </p:nvGraphicFramePr>
        <p:xfrm>
          <a:off x="468313" y="1584325"/>
          <a:ext cx="8208962" cy="5037456"/>
        </p:xfrm>
        <a:graphic>
          <a:graphicData uri="http://schemas.openxmlformats.org/drawingml/2006/table">
            <a:tbl>
              <a:tblPr/>
              <a:tblGrid>
                <a:gridCol w="205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ДЕФИЦИТ \ПРОФИЦИТ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Первоначально утвержденный бюджет (Решение Совета депутатов поселения от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.12.20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№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74 005,4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74 005,4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Уточненный бюджет 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01.07.20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139 707,2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156 507,8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800,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Фактическое исполнение бюджета 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01.07.20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38 997,5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48 870,9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873,4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01080" cy="1143000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бюджета городского поселения Приобье за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 (тыс.руб.)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554" name="Содержимое 3" descr="Песок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95809"/>
              </p:ext>
            </p:extLst>
          </p:nvPr>
        </p:nvGraphicFramePr>
        <p:xfrm>
          <a:off x="712788" y="2162175"/>
          <a:ext cx="7858125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Лист" r:id="rId3" imgW="8572644" imgH="3924371" progId="Excel.Sheet.8">
                  <p:embed/>
                </p:oleObj>
              </mc:Choice>
              <mc:Fallback>
                <p:oleObj name="Лист" r:id="rId3" imgW="8572644" imgH="3924371" progId="Excel.Sheet.8">
                  <p:embed/>
                  <p:pic>
                    <p:nvPicPr>
                      <p:cNvPr id="0" name="Picture 43" descr="Песок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162175"/>
                        <a:ext cx="7858125" cy="3597275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Исполнение налоговых доходов в бюджет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полугодие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года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87435"/>
              </p:ext>
            </p:extLst>
          </p:nvPr>
        </p:nvGraphicFramePr>
        <p:xfrm>
          <a:off x="695325" y="1568450"/>
          <a:ext cx="807085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Лист" r:id="rId3" imgW="7343811" imgH="4390847" progId="Excel.Sheet.8">
                  <p:embed/>
                </p:oleObj>
              </mc:Choice>
              <mc:Fallback>
                <p:oleObj name="Лист" r:id="rId3" imgW="7343811" imgH="4390847" progId="Excel.Sheet.8">
                  <p:embed/>
                  <p:pic>
                    <p:nvPicPr>
                      <p:cNvPr id="0" name="Picture 4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568450"/>
                        <a:ext cx="8070850" cy="48260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1">
                            <a:alpha val="33000"/>
                          </a:schemeClr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неналоговых доходов за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2021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98974"/>
              </p:ext>
            </p:extLst>
          </p:nvPr>
        </p:nvGraphicFramePr>
        <p:xfrm>
          <a:off x="446088" y="1698625"/>
          <a:ext cx="8362950" cy="49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36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городского поселения Приобье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полугодие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6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8040245"/>
              </p:ext>
            </p:extLst>
          </p:nvPr>
        </p:nvGraphicFramePr>
        <p:xfrm>
          <a:off x="-693738" y="1236663"/>
          <a:ext cx="5889626" cy="460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3" name="Лист" r:id="rId3" imgW="5676852" imgH="4438614" progId="Excel.Sheet.8">
                  <p:embed/>
                </p:oleObj>
              </mc:Choice>
              <mc:Fallback>
                <p:oleObj name="Лист" r:id="rId3" imgW="5676852" imgH="4438614" progId="Excel.Sheet.8">
                  <p:embed/>
                  <p:pic>
                    <p:nvPicPr>
                      <p:cNvPr id="0" name="Picture 8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93738" y="1236663"/>
                        <a:ext cx="5889626" cy="460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Содержимое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6540912"/>
              </p:ext>
            </p:extLst>
          </p:nvPr>
        </p:nvGraphicFramePr>
        <p:xfrm>
          <a:off x="4411663" y="1844675"/>
          <a:ext cx="498475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4" name="Лист" r:id="rId5" imgW="5057907" imgH="3552683" progId="Excel.Sheet.8">
                  <p:embed/>
                </p:oleObj>
              </mc:Choice>
              <mc:Fallback>
                <p:oleObj name="Лист" r:id="rId5" imgW="5057907" imgH="3552683" progId="Excel.Sheet.8">
                  <p:embed/>
                  <p:pic>
                    <p:nvPicPr>
                      <p:cNvPr id="0" name="Picture 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1844675"/>
                        <a:ext cx="4984750" cy="3502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2452</TotalTime>
  <Words>145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Тема Office</vt:lpstr>
      <vt:lpstr>Лист Microsoft Excel 97–2003</vt:lpstr>
      <vt:lpstr>Презентация PowerPoint</vt:lpstr>
      <vt:lpstr>Общие характеристики исполнения бюджета городского поселения Приобье за I полугодие 2021 года</vt:lpstr>
      <vt:lpstr>Исполнение доходной части бюджета городского поселения Приобье за I полугодие 2021 года (тыс.руб.)</vt:lpstr>
      <vt:lpstr>Исполнение налоговых доходов в бюджет  за   I полугодие 2021 года</vt:lpstr>
      <vt:lpstr>Структура неналоговых доходов за I полугодие 2021 года</vt:lpstr>
      <vt:lpstr>Расходы бюджета городского поселения Приобье  за I полугодие 2021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Мазуренко, Аксана Юрьевна</cp:lastModifiedBy>
  <cp:revision>222</cp:revision>
  <dcterms:modified xsi:type="dcterms:W3CDTF">2021-07-28T10:21:32Z</dcterms:modified>
</cp:coreProperties>
</file>