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8"/>
  </p:notesMasterIdLst>
  <p:sldIdLst>
    <p:sldId id="271" r:id="rId2"/>
    <p:sldId id="273" r:id="rId3"/>
    <p:sldId id="274" r:id="rId4"/>
    <p:sldId id="275" r:id="rId5"/>
    <p:sldId id="280" r:id="rId6"/>
    <p:sldId id="27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sideWall>
      <c:spPr>
        <a:scene3d>
          <a:camera prst="orthographicFront"/>
          <a:lightRig rig="threePt" dir="t"/>
        </a:scene3d>
        <a:sp3d>
          <a:bevelT w="165100" prst="coolSlant"/>
        </a:sp3d>
      </c:spPr>
    </c:sideWall>
    <c:backWall>
      <c:spPr>
        <a:scene3d>
          <a:camera prst="orthographicFront"/>
          <a:lightRig rig="threePt" dir="t"/>
        </a:scene3d>
        <a:sp3d>
          <a:bevelT w="165100" prst="coolSlant"/>
        </a:sp3d>
      </c:spPr>
    </c:backWall>
    <c:plotArea>
      <c:layout>
        <c:manualLayout>
          <c:layoutTarget val="inner"/>
          <c:xMode val="edge"/>
          <c:yMode val="edge"/>
          <c:x val="0.10369020501138959"/>
          <c:y val="2.962973051790941E-2"/>
          <c:w val="0.90934170262548075"/>
          <c:h val="0.669214630334330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 на 01.04.2016</c:v>
                </c:pt>
              </c:strCache>
            </c:strRef>
          </c:tx>
          <c:dLbls>
            <c:dLbl>
              <c:idx val="0"/>
              <c:layout>
                <c:manualLayout>
                  <c:x val="1.2148823082763865E-2"/>
                  <c:y val="0.23402223411517009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  <c:pt idx="2">
                  <c:v>Государственная пошлина</c:v>
                </c:pt>
                <c:pt idx="3">
                  <c:v>Прочие доходы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6700</c:v>
                </c:pt>
                <c:pt idx="1">
                  <c:v>310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 на 01.04.2016</c:v>
                </c:pt>
              </c:strCache>
            </c:strRef>
          </c:tx>
          <c:dLbls>
            <c:dLbl>
              <c:idx val="0"/>
              <c:layout>
                <c:manualLayout>
                  <c:x val="6.0744115413819012E-3"/>
                  <c:y val="8.6486477825171507E-2"/>
                </c:manualLayout>
              </c:layout>
              <c:showVal val="1"/>
            </c:dLbl>
            <c:dLbl>
              <c:idx val="1"/>
              <c:layout>
                <c:manualLayout>
                  <c:x val="2.4297646165527726E-2"/>
                  <c:y val="-2.543719936034459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  <c:pt idx="2">
                  <c:v>Государственная пошлина</c:v>
                </c:pt>
                <c:pt idx="3">
                  <c:v>Прочие доходы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2305.6999999999998</c:v>
                </c:pt>
                <c:pt idx="1">
                  <c:v>34.4</c:v>
                </c:pt>
                <c:pt idx="2">
                  <c:v>36.200000000000003</c:v>
                </c:pt>
                <c:pt idx="3">
                  <c:v>30.8</c:v>
                </c:pt>
              </c:numCache>
            </c:numRef>
          </c:val>
        </c:ser>
        <c:shape val="cylinder"/>
        <c:axId val="99307904"/>
        <c:axId val="99309440"/>
        <c:axId val="0"/>
      </c:bar3DChart>
      <c:catAx>
        <c:axId val="993079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99309440"/>
        <c:crosses val="autoZero"/>
        <c:auto val="1"/>
        <c:lblAlgn val="ctr"/>
        <c:lblOffset val="100"/>
      </c:catAx>
      <c:valAx>
        <c:axId val="99309440"/>
        <c:scaling>
          <c:orientation val="minMax"/>
        </c:scaling>
        <c:delete val="1"/>
        <c:axPos val="l"/>
        <c:majorGridlines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</c:majorGridlines>
        <c:numFmt formatCode="0.0" sourceLinked="1"/>
        <c:majorTickMark val="none"/>
        <c:tickLblPos val="nextTo"/>
        <c:crossAx val="99307904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0.74306</cdr:x>
      <cdr:y>0.27447</cdr:y>
    </cdr:from>
    <cdr:to>
      <cdr:x>0.75167</cdr:x>
      <cdr:y>0.28888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214144" y="1370335"/>
          <a:ext cx="72005" cy="7194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0.74306</cdr:x>
      <cdr:y>0.14466</cdr:y>
    </cdr:from>
    <cdr:to>
      <cdr:x>0.75167</cdr:x>
      <cdr:y>0.15907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214144" y="722263"/>
          <a:ext cx="72005" cy="719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0.79336</cdr:x>
      <cdr:y>0.61094</cdr:y>
    </cdr:from>
    <cdr:to>
      <cdr:x>0.84502</cdr:x>
      <cdr:y>0.65416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635080" y="3052936"/>
          <a:ext cx="432048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0.27447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358160" y="506239"/>
          <a:ext cx="165618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0.76889</cdr:x>
      <cdr:y>0.11582</cdr:y>
    </cdr:from>
    <cdr:to>
      <cdr:x>0.96693</cdr:x>
      <cdr:y>0.2312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430168" y="578253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0.21678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358160" y="506239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Уточненный план на </a:t>
          </a:r>
          <a:r>
            <a:rPr lang="ru-RU" sz="1400" dirty="0" smtClean="0"/>
            <a:t>01.04.2016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0.76889</cdr:x>
      <cdr:y>0.2312</cdr:y>
    </cdr:from>
    <cdr:to>
      <cdr:x>0.93248</cdr:x>
      <cdr:y>0.38985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0168" y="1154311"/>
          <a:ext cx="1368095" cy="792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Фактическое поступление на </a:t>
          </a:r>
          <a:r>
            <a:rPr lang="ru-RU" sz="1400" dirty="0" smtClean="0"/>
            <a:t>01.04.2016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B07359-95BE-490E-8261-E3F594EF3FDF}" type="datetimeFigureOut">
              <a:rPr lang="ru-RU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75C627-D0EA-480E-8A5A-A4CA057B5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8680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E4AA3-5956-4D72-B1D1-D5AF849FC988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2A3E-C62A-4167-98CD-02226A237A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986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A34DE-CDA8-4B0B-88A7-F044C1100A9A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E1D6C-E1B7-4AB7-9B79-530F06B81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604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71B0A-C845-4084-93A8-079059BD84EA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D1BB-B105-4F43-8113-B9E59D436B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794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9F345-287B-4A20-AE2D-17AE3FCE4F3C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E0CD0-2B35-4330-A400-1868B419B9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44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01AA3A-8843-4F61-90CF-DE86BFF2A946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6A884-0B9A-467B-B89F-85C1C5DF2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94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08D9B-437B-4033-9E35-E810DF0C37B9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BD9BB-96AB-43DB-8043-72D56FF70E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184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ECD37-4E85-42C1-AC0D-127A7FBBA149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8785E-1C6E-4656-8014-A70FC440B5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625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662AA-038F-44CF-9FD9-66F2CD3DE0C1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BF1FD-0DB0-4944-9568-4512F68048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293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E1847-3A03-4ADE-868E-723B5196B1DD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05A47-1E8E-43D1-AA0A-D9918485DE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50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08313-309B-4E00-91BF-308338EBAD1B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E6AA-6E47-4054-BA47-83B0895C21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171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49BF2-4064-4100-AB42-1B1F4F99CE08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AFE8-EC00-4EFD-98D3-B0271FDD7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841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B336B0-B5A6-473B-B653-06E32F9469D2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888C86-6210-4644-ADAD-F9966957EF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09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>
                <a:tint val="66000"/>
                <a:satMod val="160000"/>
                <a:lumMod val="98000"/>
                <a:alpha val="7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856932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16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Ин</a:t>
            </a: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формация об исполнении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Городского поселения Приобье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за </a:t>
            </a:r>
            <a:r>
              <a:rPr lang="en-US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 </a:t>
            </a: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квартал 2016 года</a:t>
            </a:r>
            <a:endParaRPr lang="ru-RU" sz="20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101600" dist="38100" dir="14340000" sx="98000" sy="98000" algn="ctr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0" y="5229200"/>
            <a:ext cx="500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Финансово-экономический отдел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Администрации городского поселения Приобье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характеристики исполнения бюджета городского поселения Приобье за </a:t>
            </a:r>
            <a:r>
              <a:rPr lang="en-US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квартал 2016 года</a:t>
            </a:r>
            <a:endParaRPr lang="ru-RU" sz="18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01832196"/>
              </p:ext>
            </p:extLst>
          </p:nvPr>
        </p:nvGraphicFramePr>
        <p:xfrm>
          <a:off x="468313" y="1584325"/>
          <a:ext cx="8208962" cy="5037456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  <a:gridCol w="2052638"/>
                <a:gridCol w="2052637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ДЕФИЦИТ \ПРОФИЦИТ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Первоначально утвержденный бюджет (Решение Совета депутатов поселения от 24.12.2015 № 51)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75 832,0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75 832,2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4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Уточненный бюджет на 01.04.2016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71 853,2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85 504,3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- 13 651,1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Фактическое исполнение бюджета на 01.04.2015 (Решение Совета депутатов поселения от 26.05.2016 № 79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18 604,2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10 121,6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8  482,6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доходной части бюджета городского поселения Приобье за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 2016 года (тыс.руб.)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554" name="Содержимое 3" descr="Песок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9975898"/>
              </p:ext>
            </p:extLst>
          </p:nvPr>
        </p:nvGraphicFramePr>
        <p:xfrm>
          <a:off x="428595" y="1357313"/>
          <a:ext cx="8429685" cy="5214937"/>
        </p:xfrm>
        <a:graphic>
          <a:graphicData uri="http://schemas.openxmlformats.org/presentationml/2006/ole">
            <p:oleObj spid="_x0000_s23595" name="Worksheet" r:id="rId3" imgW="8848662" imgH="396235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Исполнение налоговых доходов в бюджет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квартал 2016 года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3621464"/>
              </p:ext>
            </p:extLst>
          </p:nvPr>
        </p:nvGraphicFramePr>
        <p:xfrm>
          <a:off x="268288" y="1404938"/>
          <a:ext cx="8575675" cy="4867275"/>
        </p:xfrm>
        <a:graphic>
          <a:graphicData uri="http://schemas.openxmlformats.org/presentationml/2006/ole">
            <p:oleObj spid="_x0000_s24620" name="Worksheet" r:id="rId3" imgW="7400969" imgH="420043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неналоговых доходов за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 2016 года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18770266"/>
              </p:ext>
            </p:extLst>
          </p:nvPr>
        </p:nvGraphicFramePr>
        <p:xfrm>
          <a:off x="446088" y="1698625"/>
          <a:ext cx="8362950" cy="49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236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городского поселения Приобье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 2016 года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26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471099475"/>
              </p:ext>
            </p:extLst>
          </p:nvPr>
        </p:nvGraphicFramePr>
        <p:xfrm>
          <a:off x="-962025" y="1216025"/>
          <a:ext cx="6416675" cy="4646613"/>
        </p:xfrm>
        <a:graphic>
          <a:graphicData uri="http://schemas.openxmlformats.org/presentationml/2006/ole">
            <p:oleObj spid="_x0000_s26711" name="Worksheet" r:id="rId3" imgW="5629347" imgH="4076807" progId="Excel.Sheet.8">
              <p:embed/>
            </p:oleObj>
          </a:graphicData>
        </a:graphic>
      </p:graphicFrame>
      <p:graphicFrame>
        <p:nvGraphicFramePr>
          <p:cNvPr id="26628" name="Содержимое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38648121"/>
              </p:ext>
            </p:extLst>
          </p:nvPr>
        </p:nvGraphicFramePr>
        <p:xfrm>
          <a:off x="3786182" y="1428736"/>
          <a:ext cx="6319838" cy="3892550"/>
        </p:xfrm>
        <a:graphic>
          <a:graphicData uri="http://schemas.openxmlformats.org/presentationml/2006/ole">
            <p:oleObj spid="_x0000_s26712" name="Worksheet" r:id="rId4" imgW="4438638" imgH="273361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1563</TotalTime>
  <Words>129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Worksheet</vt:lpstr>
      <vt:lpstr>Слайд 1</vt:lpstr>
      <vt:lpstr>Общие характеристики исполнения бюджета городского поселения Приобье за I квартал 2016 года</vt:lpstr>
      <vt:lpstr>Исполнение доходной части бюджета городского поселения Приобье за I квартал 2016 года (тыс.руб.)</vt:lpstr>
      <vt:lpstr>Исполнение налоговых доходов в бюджет  за   I квартал 2016 года</vt:lpstr>
      <vt:lpstr>Структура неналоговых доходов за I квартал 2016 года</vt:lpstr>
      <vt:lpstr>Расходы бюджета городского поселения Приобье  за I квартал 2016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Alexandr</cp:lastModifiedBy>
  <cp:revision>166</cp:revision>
  <dcterms:modified xsi:type="dcterms:W3CDTF">2016-06-16T15:23:33Z</dcterms:modified>
</cp:coreProperties>
</file>